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</p:sldIdLst>
  <p:sldSz cx="14630400" cy="8229600"/>
  <p:notesSz cx="8229600" cy="146304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Montserrat Bold" panose="00000800000000000000" pitchFamily="2" charset="-18"/>
      <p:bold r:id="rId14"/>
    </p:embeddedFont>
    <p:embeddedFont>
      <p:font typeface="Source Sans Pro" panose="020B0503030403020204" pitchFamily="3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52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0767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jp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8932"/>
            <a:ext cx="5486400" cy="411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198" y="1809393"/>
            <a:ext cx="7416403" cy="1402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ro-RO" sz="44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 </a:t>
            </a:r>
            <a:r>
              <a:rPr lang="ro-RO" sz="4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Curs Erasmus + Paris 2025, </a:t>
            </a: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Ac</a:t>
            </a:r>
            <a:r>
              <a:rPr lang="ro-RO" sz="4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tivitatile outdoor</a:t>
            </a:r>
          </a:p>
          <a:p>
            <a:pPr marL="0" indent="0" algn="l">
              <a:lnSpc>
                <a:spcPts val="5500"/>
              </a:lnSpc>
              <a:buNone/>
            </a:pPr>
            <a:endParaRPr lang="ro-RO" sz="4400" dirty="0"/>
          </a:p>
          <a:p>
            <a:pPr marL="0" indent="0" algn="l">
              <a:lnSpc>
                <a:spcPts val="5500"/>
              </a:lnSpc>
              <a:buNone/>
            </a:pPr>
            <a:r>
              <a:rPr lang="ro-RO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Perioada de desfăsurare : </a:t>
            </a:r>
          </a:p>
          <a:p>
            <a:pPr marL="0" indent="0" algn="l">
              <a:lnSpc>
                <a:spcPts val="5500"/>
              </a:lnSpc>
              <a:buNone/>
            </a:pPr>
            <a:r>
              <a:rPr lang="ro-RO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27. 04. – 30.04.2025</a:t>
            </a:r>
            <a:endParaRPr lang="en-US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350198" y="3582114"/>
            <a:ext cx="7416403" cy="1110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6350198" y="4970264"/>
            <a:ext cx="7416403" cy="74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endParaRPr lang="en-US" sz="1900" dirty="0"/>
          </a:p>
        </p:txBody>
      </p:sp>
      <p:sp>
        <p:nvSpPr>
          <p:cNvPr id="6" name="Shape 3"/>
          <p:cNvSpPr/>
          <p:nvPr/>
        </p:nvSpPr>
        <p:spPr>
          <a:xfrm>
            <a:off x="6350198" y="6006703"/>
            <a:ext cx="394930" cy="394930"/>
          </a:xfrm>
          <a:prstGeom prst="roundRect">
            <a:avLst>
              <a:gd name="adj" fmla="val 23151155"/>
            </a:avLst>
          </a:prstGeom>
          <a:solidFill>
            <a:srgbClr val="D3124B"/>
          </a:solidFill>
          <a:ln w="7620">
            <a:solidFill>
              <a:srgbClr val="4D4D5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88906" y="6155412"/>
            <a:ext cx="117396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Source Sans Pro Medium" pitchFamily="34" charset="0"/>
                <a:ea typeface="Source Sans Pro Medium" pitchFamily="34" charset="-122"/>
                <a:cs typeface="Source Sans Pro Medium" pitchFamily="34" charset="-120"/>
              </a:rPr>
              <a:t>DB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6868477" y="5988246"/>
            <a:ext cx="5806999" cy="17999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ro-RO" sz="2400" dirty="0"/>
              <a:t>  </a:t>
            </a:r>
            <a:r>
              <a:rPr lang="ro-RO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Participanți :  Bacisor Daniela, </a:t>
            </a:r>
          </a:p>
          <a:p>
            <a:pPr marL="0" indent="0" algn="l">
              <a:lnSpc>
                <a:spcPts val="3400"/>
              </a:lnSpc>
              <a:buNone/>
            </a:pPr>
            <a:r>
              <a:rPr lang="ro-RO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Cozma Carmen,</a:t>
            </a:r>
          </a:p>
          <a:p>
            <a:pPr marL="0" indent="0" algn="l">
              <a:lnSpc>
                <a:spcPts val="3400"/>
              </a:lnSpc>
              <a:buNone/>
            </a:pPr>
            <a:r>
              <a:rPr lang="ro-RO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Popa Maria </a:t>
            </a:r>
          </a:p>
          <a:p>
            <a:pPr marL="0" indent="0" algn="l">
              <a:lnSpc>
                <a:spcPts val="3400"/>
              </a:lnSpc>
              <a:buNone/>
            </a:pPr>
            <a:r>
              <a:rPr lang="ro-RO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SCOALA GIMNAZIALĂ NR.8 SIBIU</a:t>
            </a:r>
          </a:p>
          <a:p>
            <a:pPr marL="0" indent="0" algn="l">
              <a:lnSpc>
                <a:spcPts val="3400"/>
              </a:lnSpc>
              <a:buNone/>
            </a:pPr>
            <a:r>
              <a:rPr lang="ro-RO" sz="2400" dirty="0">
                <a:solidFill>
                  <a:schemeClr val="bg1"/>
                </a:solidFill>
              </a:rPr>
              <a:t>                            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411962"/>
            <a:ext cx="12478464" cy="701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Obiectivele educației de mediu în aer liber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902" y="2606873"/>
            <a:ext cx="2128957" cy="1362432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728" y="3238381"/>
            <a:ext cx="347067" cy="43386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400675" y="2853690"/>
            <a:ext cx="3515558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E2E6E9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Promovarea respectului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5400675" y="3352324"/>
            <a:ext cx="4295118" cy="4010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Cultivarea grijii pentru natură și mediu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3"/>
          <p:cNvSpPr/>
          <p:nvPr/>
        </p:nvSpPr>
        <p:spPr>
          <a:xfrm>
            <a:off x="5215533" y="3984903"/>
            <a:ext cx="8489394" cy="15240"/>
          </a:xfrm>
          <a:prstGeom prst="roundRect">
            <a:avLst>
              <a:gd name="adj" fmla="val 242945"/>
            </a:avLst>
          </a:prstGeom>
          <a:solidFill>
            <a:srgbClr val="494A4B"/>
          </a:solidFill>
          <a:ln/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0483" y="4030980"/>
            <a:ext cx="4257913" cy="1362432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5847" y="4495205"/>
            <a:ext cx="347067" cy="433864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65213" y="4277797"/>
            <a:ext cx="3819525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E2E6E9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Înțelegerea</a:t>
            </a:r>
            <a:r>
              <a:rPr lang="en-US" sz="24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 </a:t>
            </a:r>
            <a:r>
              <a:rPr lang="en-US" sz="2400" b="1" dirty="0">
                <a:solidFill>
                  <a:srgbClr val="E2E6E9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ecosistemelor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5"/>
          <p:cNvSpPr/>
          <p:nvPr/>
        </p:nvSpPr>
        <p:spPr>
          <a:xfrm>
            <a:off x="6465213" y="4776431"/>
            <a:ext cx="4460290" cy="2995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Cunoașterea biodiversității locale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6"/>
          <p:cNvSpPr/>
          <p:nvPr/>
        </p:nvSpPr>
        <p:spPr>
          <a:xfrm>
            <a:off x="6280071" y="5409009"/>
            <a:ext cx="7424857" cy="15240"/>
          </a:xfrm>
          <a:prstGeom prst="roundRect">
            <a:avLst>
              <a:gd name="adj" fmla="val 242945"/>
            </a:avLst>
          </a:prstGeom>
          <a:solidFill>
            <a:srgbClr val="494A4B"/>
          </a:solidFill>
          <a:ln/>
        </p:spPr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945" y="5455087"/>
            <a:ext cx="6386870" cy="1362432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5847" y="5919311"/>
            <a:ext cx="347067" cy="433864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29632" y="5701903"/>
            <a:ext cx="3982760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E2E6E9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Responsabilitate personală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8"/>
          <p:cNvSpPr/>
          <p:nvPr/>
        </p:nvSpPr>
        <p:spPr>
          <a:xfrm>
            <a:off x="7529632" y="6200538"/>
            <a:ext cx="4530989" cy="354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Stimularea implicării în protejarea naturii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8692" y="2577662"/>
            <a:ext cx="5486400" cy="4114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798" y="893565"/>
            <a:ext cx="9052711" cy="1825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ro-RO" sz="4400" b="1" dirty="0">
                <a:solidFill>
                  <a:srgbClr val="FFFFFF"/>
                </a:solidFill>
                <a:ea typeface="Montserrat Bold" pitchFamily="34" charset="-122"/>
              </a:rPr>
              <a:t> </a:t>
            </a:r>
            <a:r>
              <a:rPr lang="ro-RO" sz="4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Ziua 1 – Cunoașterea participantilor și</a:t>
            </a:r>
          </a:p>
          <a:p>
            <a:pPr marL="0" indent="0" algn="l">
              <a:lnSpc>
                <a:spcPts val="5500"/>
              </a:lnSpc>
              <a:buNone/>
            </a:pPr>
            <a:r>
              <a:rPr lang="ro-RO" sz="44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  a Principiilor Activitatilor outdoor. 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863798" y="3089672"/>
            <a:ext cx="555308" cy="555308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217" y="3157002"/>
            <a:ext cx="336471" cy="42064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665923" y="3174444"/>
            <a:ext cx="2751892" cy="701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E2E6E9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Învățare experiențială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1665923" y="4023717"/>
            <a:ext cx="2751892" cy="74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dirty="0">
                <a:solidFill>
                  <a:srgbClr val="E2E6E9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Educație activă, directă, în mijlocul naturii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4"/>
          <p:cNvSpPr/>
          <p:nvPr/>
        </p:nvSpPr>
        <p:spPr>
          <a:xfrm>
            <a:off x="4726305" y="3089672"/>
            <a:ext cx="555308" cy="555308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5723" y="3157002"/>
            <a:ext cx="336471" cy="42064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528429" y="3174444"/>
            <a:ext cx="2751892" cy="701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E2E6E9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Colaborare și investigație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5528429" y="4023717"/>
            <a:ext cx="2751892" cy="74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dirty="0">
                <a:solidFill>
                  <a:srgbClr val="E2E6E9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Lucru în echipă pentru descoperirea mediului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7"/>
          <p:cNvSpPr/>
          <p:nvPr/>
        </p:nvSpPr>
        <p:spPr>
          <a:xfrm>
            <a:off x="863798" y="5257681"/>
            <a:ext cx="555308" cy="555308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217" y="5325011"/>
            <a:ext cx="336471" cy="42064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665923" y="5342453"/>
            <a:ext cx="3368397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E2E6E9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Reflecție și creativitate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9"/>
          <p:cNvSpPr/>
          <p:nvPr/>
        </p:nvSpPr>
        <p:spPr>
          <a:xfrm>
            <a:off x="1665923" y="5841087"/>
            <a:ext cx="6614279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dirty="0">
                <a:solidFill>
                  <a:srgbClr val="E2E6E9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Dezvoltarea empatiei față de toate viețuitoarele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88349" y="704851"/>
            <a:ext cx="11456313" cy="3052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ro-RO" sz="3650" b="1" dirty="0">
                <a:solidFill>
                  <a:srgbClr val="FFFFFF"/>
                </a:solidFill>
                <a:ea typeface="Montserrat Bold" pitchFamily="34" charset="-122"/>
              </a:rPr>
              <a:t>  </a:t>
            </a:r>
            <a:r>
              <a:rPr lang="ro-RO" sz="36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Ziua 2 – Activitățile umane și impactul </a:t>
            </a:r>
          </a:p>
          <a:p>
            <a:pPr marL="0" indent="0" algn="l">
              <a:lnSpc>
                <a:spcPts val="4550"/>
              </a:lnSpc>
              <a:buNone/>
            </a:pPr>
            <a:r>
              <a:rPr lang="ro-RO" sz="36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 lor asupra mediului – activități colaborative</a:t>
            </a:r>
          </a:p>
          <a:p>
            <a:pPr marL="0" indent="0" algn="l">
              <a:lnSpc>
                <a:spcPts val="4550"/>
              </a:lnSpc>
              <a:buNone/>
            </a:pPr>
            <a:r>
              <a:rPr lang="ro-RO" sz="36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 bazate pe Raportul științific al IPCC  </a:t>
            </a:r>
          </a:p>
          <a:p>
            <a:pPr marL="0" indent="0" algn="l">
              <a:lnSpc>
                <a:spcPts val="4550"/>
              </a:lnSpc>
              <a:buNone/>
            </a:pPr>
            <a:r>
              <a:rPr lang="ro-RO" sz="36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 Activități outdoor pentru protejarea </a:t>
            </a:r>
          </a:p>
          <a:p>
            <a:pPr marL="0" indent="0" algn="l">
              <a:lnSpc>
                <a:spcPts val="4550"/>
              </a:lnSpc>
              <a:buNone/>
            </a:pPr>
            <a:r>
              <a:rPr lang="ro-RO" sz="36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Mediului – sugestii:</a:t>
            </a: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01" y="4116368"/>
            <a:ext cx="1020008" cy="122408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040017" y="4200644"/>
            <a:ext cx="2318385" cy="289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400" b="1" dirty="0">
                <a:solidFill>
                  <a:srgbClr val="E2E6E9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Explorarea directă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2040017" y="4612719"/>
            <a:ext cx="5212121" cy="306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Vizite ghidate în păduri, lângă ape și parcuri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018" y="5220772"/>
            <a:ext cx="1020008" cy="122408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040018" y="5408294"/>
            <a:ext cx="3372207" cy="289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400" b="1" dirty="0">
                <a:solidFill>
                  <a:srgbClr val="E2E6E9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Studierea ciclurilor naturale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2040017" y="5836800"/>
            <a:ext cx="5212121" cy="3835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Observarea ciclului apei, solului și plantelor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018" y="6444853"/>
            <a:ext cx="1020008" cy="122408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040017" y="6648807"/>
            <a:ext cx="2319099" cy="2896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400" b="1" dirty="0">
                <a:solidFill>
                  <a:srgbClr val="E2E6E9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Proiecte de cartare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2040018" y="7128096"/>
            <a:ext cx="5322480" cy="306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Analiză și documentare a biodiversității locale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871107" y="119027"/>
            <a:ext cx="3340724" cy="310580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13379" y="3736847"/>
            <a:ext cx="4031732" cy="30265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514350"/>
            <a:ext cx="8747879" cy="1664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ro-RO" sz="4400" b="1" dirty="0">
                <a:solidFill>
                  <a:srgbClr val="FFFFFF"/>
                </a:solidFill>
                <a:ea typeface="Montserrat Bold" pitchFamily="34" charset="-122"/>
              </a:rPr>
              <a:t> </a:t>
            </a:r>
            <a:r>
              <a:rPr lang="ro-RO" sz="36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Ziua 3 – Digital Apps pentru Educația</a:t>
            </a:r>
          </a:p>
          <a:p>
            <a:pPr marL="0" indent="0" algn="l">
              <a:lnSpc>
                <a:spcPts val="5500"/>
              </a:lnSpc>
              <a:buNone/>
            </a:pPr>
            <a:r>
              <a:rPr lang="ro-RO" sz="36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 outdoor. Activități explorative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081" y="2672953"/>
            <a:ext cx="3374708" cy="25310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3798" y="5512475"/>
            <a:ext cx="2950845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b="1" dirty="0" err="1">
                <a:solidFill>
                  <a:srgbClr val="E2E6E9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Investiga</a:t>
            </a:r>
            <a:r>
              <a:rPr lang="ro-RO" sz="2400" b="1" dirty="0">
                <a:solidFill>
                  <a:srgbClr val="E2E6E9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t</a:t>
            </a:r>
            <a:r>
              <a:rPr lang="en-US" sz="2400" b="1" dirty="0">
                <a:solidFill>
                  <a:srgbClr val="E2E6E9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ii pe teren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863798" y="6011108"/>
            <a:ext cx="4095274" cy="74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dirty="0">
                <a:solidFill>
                  <a:srgbClr val="E2E6E9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Studii asupra speciilor locale de plante din </a:t>
            </a:r>
            <a:r>
              <a:rPr lang="en-US" sz="2000" dirty="0" err="1">
                <a:solidFill>
                  <a:srgbClr val="E2E6E9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zon</a:t>
            </a:r>
            <a:r>
              <a:rPr lang="ro-RO" sz="2000" dirty="0">
                <a:solidFill>
                  <a:srgbClr val="E2E6E9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a – Parcul Luxemburg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063" y="2672953"/>
            <a:ext cx="1898273" cy="253103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103136" y="5477864"/>
            <a:ext cx="3035618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o-RO" sz="2200" b="1" dirty="0">
                <a:solidFill>
                  <a:srgbClr val="E2E6E9"/>
                </a:solidFill>
                <a:ea typeface="Montserrat Bold" pitchFamily="34" charset="-122"/>
              </a:rPr>
              <a:t>  </a:t>
            </a:r>
            <a:r>
              <a:rPr lang="ro-RO" sz="2400" b="1" dirty="0">
                <a:solidFill>
                  <a:srgbClr val="E2E6E9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Biodiversitatea</a:t>
            </a:r>
            <a:r>
              <a:rPr lang="ro-RO" sz="2200" b="1" dirty="0">
                <a:solidFill>
                  <a:srgbClr val="E2E6E9"/>
                </a:solidFill>
                <a:ea typeface="Montserrat Bold" pitchFamily="34" charset="-122"/>
              </a:rPr>
              <a:t> 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576054" y="5980295"/>
            <a:ext cx="4095274" cy="74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ro-RO" sz="1900" dirty="0">
                <a:solidFill>
                  <a:srgbClr val="E2E6E9"/>
                </a:solidFill>
                <a:ea typeface="Source Sans Pro" pitchFamily="34" charset="-122"/>
              </a:rPr>
              <a:t>  </a:t>
            </a:r>
            <a:r>
              <a:rPr lang="ro-RO" sz="2000" dirty="0">
                <a:solidFill>
                  <a:srgbClr val="E2E6E9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Exemple de oaze verzi în mijlocul oraselor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875638" y="3070782"/>
            <a:ext cx="2531031" cy="189827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1328" y="5512475"/>
            <a:ext cx="2939653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o-RO" sz="2200" b="1" dirty="0">
                <a:solidFill>
                  <a:srgbClr val="E2E6E9"/>
                </a:solidFill>
                <a:ea typeface="Montserrat Bold" pitchFamily="34" charset="-122"/>
              </a:rPr>
              <a:t>  </a:t>
            </a:r>
            <a:r>
              <a:rPr lang="ro-RO" sz="2400" b="1" dirty="0">
                <a:solidFill>
                  <a:srgbClr val="E2E6E9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Protejarea faunei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9671328" y="6011108"/>
            <a:ext cx="4095274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ro-RO" sz="1900" dirty="0">
                <a:solidFill>
                  <a:srgbClr val="E2E6E9"/>
                </a:solidFill>
                <a:ea typeface="Source Sans Pro" pitchFamily="34" charset="-122"/>
              </a:rPr>
              <a:t>  </a:t>
            </a:r>
            <a:r>
              <a:rPr lang="ro-RO" sz="2000" dirty="0">
                <a:solidFill>
                  <a:srgbClr val="E2E6E9"/>
                </a:solidFill>
                <a:latin typeface="Times New Roman" panose="02020603050405020304" pitchFamily="18" charset="0"/>
                <a:ea typeface="Source Sans Pro" pitchFamily="34" charset="-122"/>
                <a:cs typeface="Times New Roman" panose="02020603050405020304" pitchFamily="18" charset="0"/>
              </a:rPr>
              <a:t>Găsirea adăposturilor pentru păsărele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259323"/>
            <a:ext cx="12902804" cy="1442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ro-RO" sz="4400" b="1" dirty="0">
                <a:solidFill>
                  <a:srgbClr val="FFFFFF"/>
                </a:solidFill>
                <a:ea typeface="Montserrat Bold" pitchFamily="34" charset="-122"/>
              </a:rPr>
              <a:t> </a:t>
            </a:r>
            <a:r>
              <a:rPr lang="ro-RO" sz="36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Ziua 4 -Experimentarea activităților outdoor – misiuni </a:t>
            </a:r>
          </a:p>
          <a:p>
            <a:pPr marL="0" indent="0" algn="l">
              <a:lnSpc>
                <a:spcPts val="5500"/>
              </a:lnSpc>
              <a:buNone/>
            </a:pPr>
            <a:r>
              <a:rPr lang="ro-RO" sz="360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 pitchFamily="34" charset="-122"/>
                <a:cs typeface="Times New Roman" panose="02020603050405020304" pitchFamily="18" charset="0"/>
              </a:rPr>
              <a:t> prin oras – aplicația Goosechase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104901" y="2849536"/>
            <a:ext cx="3582114" cy="37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ro-RO" sz="2200" b="1" dirty="0">
                <a:solidFill>
                  <a:schemeClr val="bg1"/>
                </a:solidFill>
                <a:ea typeface="Montserrat Bold" pitchFamily="34" charset="-122"/>
              </a:rPr>
              <a:t>  Fantanile Wallece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863798" y="3369826"/>
            <a:ext cx="3823216" cy="74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endParaRPr lang="en-US" sz="19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876" y="2838353"/>
            <a:ext cx="4515922" cy="4515922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1611" y="3188137"/>
            <a:ext cx="369213" cy="46160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605799" y="2713736"/>
            <a:ext cx="327862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o-RO" sz="2200" b="1" dirty="0">
                <a:solidFill>
                  <a:srgbClr val="E2E6E9"/>
                </a:solidFill>
                <a:ea typeface="Montserrat Bold" pitchFamily="34" charset="-122"/>
              </a:rPr>
              <a:t> Parcuri și grădini urbane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843796" y="5404247"/>
            <a:ext cx="3823335" cy="363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b="1" dirty="0">
                <a:solidFill>
                  <a:srgbClr val="E2E6E9"/>
                </a:solidFill>
                <a:latin typeface="Calibri" panose="020F0502020204030204" pitchFamily="34" charset="0"/>
                <a:ea typeface="Source Sans Pro" pitchFamily="34" charset="-122"/>
                <a:cs typeface="Calibri" panose="020F0502020204030204" pitchFamily="34" charset="0"/>
              </a:rPr>
              <a:t>C</a:t>
            </a:r>
            <a:r>
              <a:rPr lang="ro-RO" sz="2000" b="1" dirty="0">
                <a:solidFill>
                  <a:srgbClr val="E2E6E9"/>
                </a:solidFill>
                <a:latin typeface="Calibri" panose="020F0502020204030204" pitchFamily="34" charset="0"/>
                <a:ea typeface="Source Sans Pro" pitchFamily="34" charset="-122"/>
                <a:cs typeface="Calibri" panose="020F0502020204030204" pitchFamily="34" charset="0"/>
              </a:rPr>
              <a:t>el mai vechi ceas din Paris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3553" y="3572470"/>
            <a:ext cx="369213" cy="46160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851058" y="2680042"/>
            <a:ext cx="3982283" cy="3843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o-RO" sz="2200" b="1" dirty="0">
                <a:solidFill>
                  <a:srgbClr val="E2E6E9"/>
                </a:solidFill>
                <a:ea typeface="Montserrat Bold" pitchFamily="34" charset="-122"/>
              </a:rPr>
              <a:t> Cea mai veche patiserie din Paris</a:t>
            </a:r>
            <a:endParaRPr lang="en-US" sz="2200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9219" y="5774412"/>
            <a:ext cx="369213" cy="461605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863798" y="5812869"/>
            <a:ext cx="3823216" cy="74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endParaRPr lang="en-US" sz="1900" dirty="0"/>
          </a:p>
        </p:txBody>
      </p:sp>
      <p:pic>
        <p:nvPicPr>
          <p:cNvPr id="17" name="Imag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025" y="5363534"/>
            <a:ext cx="2736829" cy="2052622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7277" y="5390078"/>
            <a:ext cx="369213" cy="46160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896" y="3176386"/>
            <a:ext cx="2161639" cy="21616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3543" y="5767730"/>
            <a:ext cx="1763931" cy="235190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00046" y="3369826"/>
            <a:ext cx="1475360" cy="196917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26513" y="3156917"/>
            <a:ext cx="3366253" cy="2109399"/>
          </a:xfrm>
          <a:prstGeom prst="rect">
            <a:avLst/>
          </a:prstGeom>
        </p:spPr>
      </p:pic>
      <p:sp>
        <p:nvSpPr>
          <p:cNvPr id="22" name="Text 5"/>
          <p:cNvSpPr/>
          <p:nvPr/>
        </p:nvSpPr>
        <p:spPr>
          <a:xfrm>
            <a:off x="10003458" y="5339005"/>
            <a:ext cx="4311632" cy="3843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ro-RO" sz="2200" b="1" dirty="0">
                <a:solidFill>
                  <a:srgbClr val="E2E6E9"/>
                </a:solidFill>
                <a:ea typeface="Montserrat Bold" pitchFamily="34" charset="-122"/>
              </a:rPr>
              <a:t>  59 Rivoli – adăpostul artiștilor liberi</a:t>
            </a:r>
            <a:endParaRPr lang="en-US" sz="22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97607" y="5851683"/>
            <a:ext cx="2146285" cy="21462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7268" y="1075416"/>
            <a:ext cx="10736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/>
              <a:t> </a:t>
            </a:r>
            <a:r>
              <a:rPr lang="ro-RO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Spațiu outdoor - </a:t>
            </a:r>
            <a:r>
              <a:rPr lang="ro-RO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Activități organizate cu copiii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608" y="2224625"/>
            <a:ext cx="2786053" cy="37114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1642" y="2027439"/>
            <a:ext cx="2366382" cy="31526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8183" y="2027439"/>
            <a:ext cx="2281886" cy="30402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1888" y="5215223"/>
            <a:ext cx="2932430" cy="22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289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373</TotalTime>
  <Words>278</Words>
  <Application>Microsoft Office PowerPoint</Application>
  <PresentationFormat>Custom</PresentationFormat>
  <Paragraphs>59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Times New Roman</vt:lpstr>
      <vt:lpstr>Source Sans Pro</vt:lpstr>
      <vt:lpstr>Montserrat Bold</vt:lpstr>
      <vt:lpstr>Calibri</vt:lpstr>
      <vt:lpstr>Source Sans Pro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POPA MARIA</cp:lastModifiedBy>
  <cp:revision>29</cp:revision>
  <dcterms:created xsi:type="dcterms:W3CDTF">2025-05-08T11:07:10Z</dcterms:created>
  <dcterms:modified xsi:type="dcterms:W3CDTF">2026-10-20T20:14:03Z</dcterms:modified>
</cp:coreProperties>
</file>