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ERASMUS DAYS · RESURSĂ EDUCAȚIONALĂ DESCHISĂ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Europa ne unește prin matematică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94944" y="1691640"/>
            <a:ext cx="107899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dirty="0">
                <a:solidFill>
                  <a:srgbClr val="235D91"/>
                </a:solidFill>
              </a:rPr>
              <a:t>Matematică, cultură și creativitate în cinci echipe europene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694944" y="2788920"/>
            <a:ext cx="10789920" cy="4572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Clasa a VI-a  •  activitate interdisciplinară  •  50 de minute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94944" y="3840480"/>
            <a:ext cx="10789920" cy="9144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Autor: Boboc Alexandru</a:t>
            </a: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Școala Gimnazială „Ioan Alexandru Brătescu-Voinesti”, Târgoviște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Cum poate fi reutilizată activitatea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Public: elevi de gimnaziu, adaptabilă claselor V–VI.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Durată: 50 de minute (opțional încă 20 de minute pentru finalizarea posterelor).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Produse: o fișă matematică rezolvată și un poster cultural pentru fiecare echipă.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Discipline: matematică, geografie, istorie, limbi moderne și educație interculturală.</a:t>
            </a:r>
            <a:endParaRPr lang="en-US" sz="2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Obiective de învățare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Să rezolve corect exerciții cu numere naturale, proporții și măsurători.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Să interpreteze date numerice în contexte legate de cinci țări europene.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Să prezinte cel puțin două repere culturale corecte pentru țara aleasă.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Să colaboreze și să explice verbal strategia de rezolvare a unei probleme.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Materiale și organizare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04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5 echipe: România, Spania, Germania, Italia și Franța; 2–5 elevi/echipă.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Pentru fiecare echipă: fișa de țară, hârtie A3, carioci, creioane, riglă.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Profesorul: timer, tablă/proiector, fișe tipărite, criterii de evaluare.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Roluri sugerate: coordonator, matematician, documentarist, designer, prezentator; rolurile se pot cumula.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Desfășurare – 50 de minute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05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sz="1800" dirty="0">
                <a:solidFill>
                  <a:srgbClr val="1B2A41"/>
                </a:solidFill>
              </a:rPr>
              <a:t>0–5 min: prezentarea Erasmus Days, obiectivele și formarea echipelor.</a:t>
            </a:r>
            <a:endParaRPr lang="en-US" sz="1800" dirty="0"/>
          </a:p>
          <a:p>
            <a:pPr marL="254000" indent="-254000">
              <a:buSzPct val="100000"/>
              <a:buChar char="•"/>
            </a:pPr>
            <a:r>
              <a:rPr lang="en-US" sz="1800" dirty="0">
                <a:solidFill>
                  <a:srgbClr val="1B2A41"/>
                </a:solidFill>
              </a:rPr>
              <a:t>5–20 min: rezolvarea individuală și verificarea în echipă a cerințelor matematice.</a:t>
            </a:r>
            <a:endParaRPr lang="en-US" sz="1800" dirty="0"/>
          </a:p>
          <a:p>
            <a:pPr marL="254000" indent="-254000">
              <a:buSzPct val="100000"/>
              <a:buChar char="•"/>
            </a:pPr>
            <a:r>
              <a:rPr lang="en-US" sz="1800" dirty="0">
                <a:solidFill>
                  <a:srgbClr val="1B2A41"/>
                </a:solidFill>
              </a:rPr>
              <a:t>20–35 min: realizarea posterului cu răspunsurile și reperele culturale.</a:t>
            </a:r>
            <a:endParaRPr lang="en-US" sz="1800" dirty="0"/>
          </a:p>
          <a:p>
            <a:pPr marL="254000" indent="-254000">
              <a:buSzPct val="100000"/>
              <a:buChar char="•"/>
            </a:pPr>
            <a:r>
              <a:rPr lang="en-US" sz="1800" dirty="0">
                <a:solidFill>
                  <a:srgbClr val="1B2A41"/>
                </a:solidFill>
              </a:rPr>
              <a:t>35–47 min: fiecare echipă prezintă 2 minute; întrebări și feedback.</a:t>
            </a:r>
            <a:endParaRPr lang="en-US" sz="1800" dirty="0"/>
          </a:p>
          <a:p>
            <a:pPr marL="254000" indent="-254000">
              <a:buSzPct val="100000"/>
              <a:buChar char="•"/>
            </a:pPr>
            <a:r>
              <a:rPr lang="en-US" sz="1800" dirty="0">
                <a:solidFill>
                  <a:srgbClr val="1B2A41"/>
                </a:solidFill>
              </a:rPr>
              <a:t>47–50 min: autoevaluare rapidă și concluzii.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SARCINI MATEMATICE ȘI CULTURALE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Echipa România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06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572768"/>
            <a:ext cx="6812280" cy="3520440"/>
          </a:xfrm>
          <a:prstGeom prst="rect">
            <a:avLst/>
          </a:prstGeom>
          <a:noFill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1. Calcul: 24 + 36 : 6 = 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2. Un pătrat cu latura de 7 cm: perimetru și arie?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3. Scrie două repere culturale/geografice din România.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04088" y="5212080"/>
            <a:ext cx="1060704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Răspunsuri orientative: 30 · P = 28 cm; A = 49 cm²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Reperele culturale se verifică din surse credibile.</a:t>
            </a:r>
            <a:endParaRPr lang="en-US" sz="1500" dirty="0"/>
          </a:p>
        </p:txBody>
      </p:sp>
      <p:pic>
        <p:nvPicPr>
          <p:cNvPr id="9" name="Image 0" descr="/mnt/data/postere/WhatsApp Image 2026-10-16 at 13.28.51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572768"/>
            <a:ext cx="3822192" cy="33832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35240" y="5010912"/>
            <a:ext cx="3840480" cy="32918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476"/>
                </a:solidFill>
              </a:rPr>
              <a:t>Fotografie: activitatea clasei, octombrie 2026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SARCINI MATEMATICE ȘI CULTURALE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Echipa Spania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07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572768"/>
            <a:ext cx="6812280" cy="3520440"/>
          </a:xfrm>
          <a:prstGeom prst="rect">
            <a:avLst/>
          </a:prstGeom>
          <a:noFill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1. Calcul: 15% din 200 = 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2. Pe hartă: 2 cm reprezintă 100 km. Câți km reprezintă 7 cm?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3. Scrie două repere culturale/geografice din Spania.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04088" y="5212080"/>
            <a:ext cx="1060704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Răspunsuri orientative: 30 · 350 km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Reperele culturale se verifică din surse credibile.</a:t>
            </a:r>
            <a:endParaRPr lang="en-US" sz="1500" dirty="0"/>
          </a:p>
        </p:txBody>
      </p:sp>
      <p:pic>
        <p:nvPicPr>
          <p:cNvPr id="9" name="Image 0" descr="/mnt/data/postere/WhatsApp Image 2026-10-16 at 13.28.52 (2)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572768"/>
            <a:ext cx="3822192" cy="33832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35240" y="5010912"/>
            <a:ext cx="3840480" cy="32918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476"/>
                </a:solidFill>
              </a:rPr>
              <a:t>Fotografie: activitatea clasei, octombrie 2026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SARCINI MATEMATICE ȘI CULTURALE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Echipa Germania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08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572768"/>
            <a:ext cx="6812280" cy="3520440"/>
          </a:xfrm>
          <a:prstGeom prst="rect">
            <a:avLst/>
          </a:prstGeom>
          <a:noFill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1. Calcul: 3 × (18 − 7) = 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2. Un tren parcurge 240 km în 3 ore. Care este viteza medie?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3. Scrie două repere culturale/geografice din Germania.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04088" y="5212080"/>
            <a:ext cx="1060704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Răspunsuri orientative: 33 · 80 km/h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Reperele culturale se verifică din surse credibile.</a:t>
            </a:r>
            <a:endParaRPr lang="en-US" sz="1500" dirty="0"/>
          </a:p>
        </p:txBody>
      </p:sp>
      <p:pic>
        <p:nvPicPr>
          <p:cNvPr id="9" name="Image 0" descr="/mnt/data/postere/WhatsApp Image 2026-10-16 at 13.28.53 (1)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572768"/>
            <a:ext cx="3822192" cy="33832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35240" y="5010912"/>
            <a:ext cx="3840480" cy="32918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476"/>
                </a:solidFill>
              </a:rPr>
              <a:t>Fotografie: activitatea clasei, octombrie 2026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SARCINI MATEMATICE ȘI CULTURALE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Echipa Italia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09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572768"/>
            <a:ext cx="6812280" cy="3520440"/>
          </a:xfrm>
          <a:prstGeom prst="rect">
            <a:avLst/>
          </a:prstGeom>
          <a:noFill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1. Calcul: 5/8 din 64 = 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2. Un dreptunghi are L = 12 cm și l = 5 cm. Află aria.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3. Scrie două repere culturale/geografice din Italia.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04088" y="5212080"/>
            <a:ext cx="1060704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Răspunsuri orientative: 40 · 60 cm²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Reperele culturale se verifică din surse credibile.</a:t>
            </a:r>
            <a:endParaRPr lang="en-US" sz="1500" dirty="0"/>
          </a:p>
        </p:txBody>
      </p:sp>
      <p:pic>
        <p:nvPicPr>
          <p:cNvPr id="9" name="Image 0" descr="/mnt/data/postere/WhatsApp Image 2026-10-16 at 13.28.53 (2)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572768"/>
            <a:ext cx="3822192" cy="33832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35240" y="5010912"/>
            <a:ext cx="3840480" cy="32918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476"/>
                </a:solidFill>
              </a:rPr>
              <a:t>Fotografie: activitatea clasei, octombrie 2026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SARCINI MATEMATICE ȘI CULTURALE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Echipa Franța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10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1572768"/>
            <a:ext cx="6812280" cy="3520440"/>
          </a:xfrm>
          <a:prstGeom prst="rect">
            <a:avLst/>
          </a:prstGeom>
          <a:noFill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1. Calcul: 3/4 din 120 = 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2. Un bilet costă 20 €. După o reducere de 25%, cât costă?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>
                <a:solidFill>
                  <a:srgbClr val="1B2A41"/>
                </a:solidFill>
              </a:rPr>
              <a:t>3. Scrie două repere culturale/geografice din Franța.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04088" y="5212080"/>
            <a:ext cx="10607040" cy="7315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Răspunsuri orientative: 90 · 15 €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235D91"/>
                </a:solidFill>
              </a:rPr>
              <a:t>Reperele culturale se verifică din surse credibile.</a:t>
            </a:r>
            <a:endParaRPr lang="en-US" sz="1500" dirty="0"/>
          </a:p>
        </p:txBody>
      </p:sp>
      <p:pic>
        <p:nvPicPr>
          <p:cNvPr id="9" name="Image 0" descr="/mnt/data/postere/WhatsApp Image 2026-10-16 at 13.28.53.jpe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572768"/>
            <a:ext cx="3822192" cy="33832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635240" y="5010912"/>
            <a:ext cx="3840480" cy="32918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66476"/>
                </a:solidFill>
              </a:rPr>
              <a:t>Fotografie: activitatea clasei, octombrie 2026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Fișa elevului – șablon reutilizabil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11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Țara și componența echipei: __________________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Cerința 1: scrie calculul complet și rezultatul cu unitatea de măsură, dacă este cazul.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Cerința 2: explică pașii rezolvării și verifică rezultatul.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Completează posterul cu două repere culturale și o reprezentare grafică.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Prezintă răspunsurile, iar colegii pot adresa o întrebare.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Evaluarea posterelor și a colaborării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12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Corectitudinea celor două rezolvări matematice – 4 puncte.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Explicarea clară a pașilor și utilizarea unităților – 2 puncte.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Acuratețea și relevanța informațiilor culturale – 2 puncte.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Aspectul posterului și colaborarea în echipă – 2 puncte.</a:t>
            </a:r>
            <a:endParaRPr lang="en-US" sz="1900" dirty="0"/>
          </a:p>
          <a:p>
            <a:pPr marL="254000" indent="-254000">
              <a:buSzPct val="100000"/>
              <a:buChar char="•"/>
            </a:pPr>
            <a:r>
              <a:rPr lang="en-US" sz="1900" dirty="0">
                <a:solidFill>
                  <a:srgbClr val="1B2A41"/>
                </a:solidFill>
              </a:rPr>
              <a:t>Total: 10 puncte. Se recomandă feedback descriptiv, nu doar notă.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Adaptare și diferențiere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13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Sprijin: formule afișate, exemple rezolvate, lucru în perechi și timp suplimentar.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Extindere: cere o a treia problemă originală legată de țara echipei.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Versiune digitală: poster electronic cu fotografii și date numerice verificate.</a:t>
            </a:r>
            <a:endParaRPr lang="en-US" sz="2100" dirty="0"/>
          </a:p>
          <a:p>
            <a:pPr marL="254000" indent="-254000">
              <a:buSzPct val="100000"/>
              <a:buChar char="•"/>
            </a:pPr>
            <a:r>
              <a:rPr lang="en-US" sz="2100" dirty="0">
                <a:solidFill>
                  <a:srgbClr val="1B2A41"/>
                </a:solidFill>
              </a:rPr>
              <a:t>Profesorul poate schimba țările, exercițiile și nivelul de dificultate.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55448"/>
          </a:xfrm>
          <a:prstGeom prst="rect">
            <a:avLst/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29184"/>
            <a:ext cx="9144000" cy="27432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235D91"/>
                </a:solidFill>
              </a:rPr>
              <a:t>ACTIVITATE DIDACTICĂ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749808"/>
            <a:ext cx="10972800" cy="603504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52D4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Surse, imagini și licență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94360" y="6537960"/>
            <a:ext cx="10058400" cy="18288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66476"/>
                </a:solidFill>
              </a:rPr>
              <a:t>Europa ne unește prin matematică  |  Boboc Alexandru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66476"/>
                </a:solidFill>
              </a:rPr>
              <a:t>14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731520" y="1645920"/>
            <a:ext cx="10789920" cy="4389120"/>
          </a:xfrm>
          <a:prstGeom prst="rect">
            <a:avLst/>
          </a:prstGeom>
          <a:noFill/>
        </p:spPr>
        <p:txBody>
          <a:bodyPr wrap="square" lIns="762" tIns="762" rIns="762" bIns="762" rtlCol="0" anchor="t"/>
          <a:lstStyle/>
          <a:p>
            <a:pPr marL="254000" indent="-254000">
              <a:buSzPct val="100000"/>
              <a:buChar char="•"/>
            </a:pPr>
            <a:r>
              <a:rPr lang="en-US" altLang="en-US" sz="1700" dirty="0"/>
              <a:t>Materialul didactic original este realizat de prof. Boboc Alexandru, </a:t>
            </a:r>
            <a:r>
              <a:rPr lang="" altLang="en-US" sz="1700" dirty="0"/>
              <a:t>Ș</a:t>
            </a:r>
            <a:r>
              <a:rPr lang="en-US" altLang="en-US" sz="1700" dirty="0"/>
              <a:t>coala Gimnazial</a:t>
            </a:r>
            <a:r>
              <a:rPr lang="" altLang="en-US" sz="1700" dirty="0"/>
              <a:t>ă „</a:t>
            </a:r>
            <a:r>
              <a:rPr lang="en-US" altLang="en-US" sz="1700" dirty="0"/>
              <a:t>Ioan Alexandru Br</a:t>
            </a:r>
            <a:r>
              <a:rPr lang="" altLang="en-US" sz="1700" dirty="0"/>
              <a:t>ă</a:t>
            </a:r>
            <a:r>
              <a:rPr lang="en-US" altLang="en-US" sz="1700" dirty="0"/>
              <a:t>tescu-Voinesti” Târgovi</a:t>
            </a:r>
            <a:r>
              <a:rPr lang="" altLang="en-US" sz="1700" dirty="0"/>
              <a:t>ș</a:t>
            </a:r>
            <a:r>
              <a:rPr lang="en-US" altLang="en-US" sz="1700" dirty="0"/>
              <a:t>te, </a:t>
            </a:r>
            <a:r>
              <a:rPr lang="" altLang="en-US" sz="1700" dirty="0"/>
              <a:t>ș</a:t>
            </a:r>
            <a:r>
              <a:rPr lang="en-US" altLang="en-US" sz="1700" dirty="0"/>
              <a:t>i este distribuit sub licen</a:t>
            </a:r>
            <a:r>
              <a:rPr lang="" altLang="en-US" sz="1700" dirty="0"/>
              <a:t>ț</a:t>
            </a:r>
            <a:r>
              <a:rPr lang="en-US" altLang="en-US" sz="1700" dirty="0"/>
              <a:t>a CC BY 4.0.</a:t>
            </a:r>
            <a:endParaRPr lang="en-US" altLang="en-US" sz="1700" dirty="0"/>
          </a:p>
          <a:p>
            <a:pPr marL="254000" indent="-254000">
              <a:buSzPct val="100000"/>
              <a:buChar char="•"/>
            </a:pPr>
            <a:r>
              <a:rPr lang="en-US" sz="1700" dirty="0">
                <a:solidFill>
                  <a:srgbClr val="1B2A41"/>
                </a:solidFill>
                <a:sym typeface="+mn-ea"/>
              </a:rPr>
              <a:t>Exercițiile și cerințele matematice din această versiune sunt elaborate pentru resursă, nu transcrieri ale unor surse externe.</a:t>
            </a:r>
            <a:endParaRPr lang="en-US" sz="1700" dirty="0"/>
          </a:p>
          <a:p>
            <a:pPr indent="0">
              <a:buSzPct val="100000"/>
              <a:buNone/>
            </a:pPr>
            <a:endParaRPr lang="en-US" altLang="en-US" sz="1700" dirty="0"/>
          </a:p>
          <a:p>
            <a:pPr marL="254000" indent="-254000">
              <a:buSzPct val="100000"/>
              <a:buChar char="•"/>
            </a:pPr>
            <a:r>
              <a:rPr lang="en-US" altLang="en-US" sz="1700" dirty="0"/>
              <a:t>Fotografiile prezentate documenteaz</a:t>
            </a:r>
            <a:r>
              <a:rPr lang="" altLang="en-US" sz="1700" dirty="0"/>
              <a:t>ă </a:t>
            </a:r>
            <a:r>
              <a:rPr lang="en-US" altLang="en-US" sz="1700" dirty="0"/>
              <a:t>activitatea educa</a:t>
            </a:r>
            <a:r>
              <a:rPr lang="" altLang="en-US" sz="1700" dirty="0"/>
              <a:t>ț</a:t>
            </a:r>
            <a:r>
              <a:rPr lang="en-US" altLang="en-US" sz="1700" dirty="0"/>
              <a:t>ional</a:t>
            </a:r>
            <a:r>
              <a:rPr lang="" altLang="en-US" sz="1700" dirty="0"/>
              <a:t>ă </a:t>
            </a:r>
            <a:r>
              <a:rPr lang="en-US" altLang="en-US" sz="1700" dirty="0"/>
              <a:t>desf</a:t>
            </a:r>
            <a:r>
              <a:rPr lang="" altLang="en-US" sz="1700" dirty="0"/>
              <a:t>ăș</a:t>
            </a:r>
            <a:r>
              <a:rPr lang="en-US" altLang="en-US" sz="1700" dirty="0"/>
              <a:t>urat</a:t>
            </a:r>
            <a:r>
              <a:rPr lang="" altLang="en-US" sz="1700" dirty="0"/>
              <a:t>ă </a:t>
            </a:r>
            <a:r>
              <a:rPr lang="en-US" altLang="en-US" sz="1700" dirty="0"/>
              <a:t>cu elevii. Pentru publicarea acestora exist</a:t>
            </a:r>
            <a:r>
              <a:rPr lang="" altLang="en-US" sz="1700" dirty="0"/>
              <a:t>ă </a:t>
            </a:r>
            <a:r>
              <a:rPr lang="en-US" altLang="en-US" sz="1700" dirty="0"/>
              <a:t>acordurile necesare din partea p</a:t>
            </a:r>
            <a:r>
              <a:rPr lang="" altLang="en-US" sz="1700" dirty="0"/>
              <a:t>ă</a:t>
            </a:r>
            <a:r>
              <a:rPr lang="en-US" altLang="en-US" sz="1700" dirty="0"/>
              <a:t>rin</a:t>
            </a:r>
            <a:r>
              <a:rPr lang="" altLang="en-US" sz="1700" dirty="0"/>
              <a:t>ț</a:t>
            </a:r>
            <a:r>
              <a:rPr lang="en-US" altLang="en-US" sz="1700" dirty="0"/>
              <a:t>ilor/reprezentan</a:t>
            </a:r>
            <a:r>
              <a:rPr lang="" altLang="en-US" sz="1700" dirty="0"/>
              <a:t>ț</a:t>
            </a:r>
            <a:r>
              <a:rPr lang="en-US" altLang="en-US" sz="1700" dirty="0"/>
              <a:t>ilor legali, dup</a:t>
            </a:r>
            <a:r>
              <a:rPr lang="" altLang="en-US" sz="1700" dirty="0"/>
              <a:t>ă </a:t>
            </a:r>
            <a:r>
              <a:rPr lang="en-US" altLang="en-US" sz="1700" dirty="0"/>
              <a:t>caz.</a:t>
            </a:r>
            <a:endParaRPr lang="en-US" altLang="en-US" sz="1700" dirty="0"/>
          </a:p>
          <a:p>
            <a:pPr marL="254000" indent="-254000">
              <a:buSzPct val="100000"/>
              <a:buChar char="•"/>
            </a:pPr>
            <a:endParaRPr lang="en-US" altLang="en-US" sz="1700" dirty="0"/>
          </a:p>
          <a:p>
            <a:pPr marL="254000" indent="-254000">
              <a:buSzPct val="100000"/>
              <a:buChar char="•"/>
            </a:pPr>
            <a:r>
              <a:rPr lang="en-US" altLang="en-US" sz="1700" dirty="0"/>
              <a:t>Fotografiile cu elevii sunt utilizate exclusiv pentru ilustrarea activit</a:t>
            </a:r>
            <a:r>
              <a:rPr lang="" altLang="en-US" sz="1700" dirty="0"/>
              <a:t>ăț</a:t>
            </a:r>
            <a:r>
              <a:rPr lang="en-US" altLang="en-US" sz="1700" dirty="0"/>
              <a:t>ii </a:t>
            </a:r>
            <a:r>
              <a:rPr lang="" altLang="en-US" sz="1700" dirty="0"/>
              <a:t>ș</a:t>
            </a:r>
            <a:r>
              <a:rPr lang="en-US" altLang="en-US" sz="1700" dirty="0"/>
              <a:t>i nu sunt incluse în licen</a:t>
            </a:r>
            <a:r>
              <a:rPr lang="" altLang="en-US" sz="1700" dirty="0"/>
              <a:t>ț</a:t>
            </a:r>
            <a:r>
              <a:rPr lang="en-US" altLang="en-US" sz="1700" dirty="0"/>
              <a:t>a CC BY 4.0. Reutilizarea lor necesit</a:t>
            </a:r>
            <a:r>
              <a:rPr lang="" altLang="en-US" sz="1700" dirty="0"/>
              <a:t>ă </a:t>
            </a:r>
            <a:r>
              <a:rPr lang="en-US" altLang="en-US" sz="1700" dirty="0"/>
              <a:t>o autorizare separat</a:t>
            </a:r>
            <a:r>
              <a:rPr lang="" altLang="en-US" sz="1700" dirty="0"/>
              <a:t>ă.</a:t>
            </a:r>
            <a:endParaRPr lang="" alt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5832</Words>
  <Application>WPS Presentation</Application>
  <PresentationFormat>On-screen Show (16:9)</PresentationFormat>
  <Paragraphs>219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SimSun</vt:lpstr>
      <vt:lpstr>Wingdings</vt:lpstr>
      <vt:lpstr>Aptos Display</vt:lpstr>
      <vt:lpstr>Segoe UI Variable Display</vt:lpstr>
      <vt:lpstr>Aptos Display</vt:lpstr>
      <vt:lpstr>Aptos Display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Europa ne unește prin matematică</dc:title>
  <dc:creator>Boboc Alexandru</dc:creator>
  <dc:subject>Resursă educațională Erasmus Days – matematică și interdisciplinaritate</dc:subject>
  <cp:lastModifiedBy>Boboc Alexandru</cp:lastModifiedBy>
  <cp:revision>2</cp:revision>
  <dcterms:created xsi:type="dcterms:W3CDTF">2026-10-20T19:26:00Z</dcterms:created>
  <dcterms:modified xsi:type="dcterms:W3CDTF">2026-10-20T19:52:25Z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1033-12.1.0.29162</vt:lpwstr>
  </property>
  <property fmtid="{D5CDD505-2E9C-101B-9397-08002B2CF9AE}" pid="3" name="ICV">
    <vt:lpwstr>02440713A8D742988509EA40B681B722_12</vt:lpwstr>
  </property>
</Properties>
</file>